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  <p:bold r:id="rId1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67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 de Monitoramento IoT em Tempo Real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Pipeline completo de streaming para processamento e análise de dados de sensores IoT utilizando </a:t>
            </a:r>
            <a:r>
              <a:rPr lang="en-US" sz="1750" dirty="0" err="1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tecnologias</a:t>
            </a: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Big Data modernas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C5964A4-2E8F-99DB-0BE3-879E8DC0F699}"/>
              </a:ext>
            </a:extLst>
          </p:cNvPr>
          <p:cNvSpPr/>
          <p:nvPr/>
        </p:nvSpPr>
        <p:spPr>
          <a:xfrm>
            <a:off x="12846205" y="7672039"/>
            <a:ext cx="1784195" cy="557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72" y="479822"/>
            <a:ext cx="3490079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Conclusão</a:t>
            </a:r>
            <a:endParaRPr lang="en-US" sz="2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0672" y="1177647"/>
            <a:ext cx="7922657" cy="83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Este projeto demonstra uma implementação profissional de pipeline IoT completo, combinando as melhores práticas de engenharia de dados com tecnologias modernas de Big Data e streaming.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0672" y="2211467"/>
            <a:ext cx="7922657" cy="1020604"/>
          </a:xfrm>
          <a:prstGeom prst="roundRect">
            <a:avLst>
              <a:gd name="adj" fmla="val 718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2718" y="2393513"/>
            <a:ext cx="218122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✓ Completo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2718" y="2770823"/>
            <a:ext cx="755856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Pipeline end-to-end com ingestão, processamento e armazenamento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0672" y="3406497"/>
            <a:ext cx="7922657" cy="1020604"/>
          </a:xfrm>
          <a:prstGeom prst="roundRect">
            <a:avLst>
              <a:gd name="adj" fmla="val 718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2718" y="3588544"/>
            <a:ext cx="218122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✓ Robusto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2718" y="3965853"/>
            <a:ext cx="755856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Tolerância a falhas e recuperação automática garantidas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0672" y="4601528"/>
            <a:ext cx="7922657" cy="1020604"/>
          </a:xfrm>
          <a:prstGeom prst="roundRect">
            <a:avLst>
              <a:gd name="adj" fmla="val 718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2718" y="4783574"/>
            <a:ext cx="218122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✓ Escalável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2718" y="5160883"/>
            <a:ext cx="755856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Arquitetura distribuída pronta para crescimento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10672" y="5796558"/>
            <a:ext cx="7922657" cy="1020604"/>
          </a:xfrm>
          <a:prstGeom prst="roundRect">
            <a:avLst>
              <a:gd name="adj" fmla="val 718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92718" y="5978604"/>
            <a:ext cx="218122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✓ Reproduzível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92718" y="6355913"/>
            <a:ext cx="755856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 Compose permite setup em qualquer ambiente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10672" y="7013377"/>
            <a:ext cx="7922657" cy="741402"/>
          </a:xfrm>
          <a:prstGeom prst="roundRect">
            <a:avLst>
              <a:gd name="adj" fmla="val 9886"/>
            </a:avLst>
          </a:prstGeom>
          <a:solidFill>
            <a:srgbClr val="C1F1E5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98" y="7276862"/>
            <a:ext cx="218123" cy="174427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1177647" y="7231380"/>
            <a:ext cx="718125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Repositório:</a:t>
            </a:r>
            <a:r>
              <a:rPr lang="en-US" sz="13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github.com/gustavodhs/monitoramento-iot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D15814-7867-C5AC-7725-927B46C59708}"/>
              </a:ext>
            </a:extLst>
          </p:cNvPr>
          <p:cNvSpPr/>
          <p:nvPr/>
        </p:nvSpPr>
        <p:spPr>
          <a:xfrm>
            <a:off x="12846205" y="7672039"/>
            <a:ext cx="1784195" cy="557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2E66AFA-D835-01CC-345A-FBEE4DC7EFAD}"/>
              </a:ext>
            </a:extLst>
          </p:cNvPr>
          <p:cNvSpPr/>
          <p:nvPr/>
        </p:nvSpPr>
        <p:spPr>
          <a:xfrm>
            <a:off x="1169811" y="1331088"/>
            <a:ext cx="5575816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 err="1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Obrigado</a:t>
            </a:r>
            <a:r>
              <a:rPr lang="en-US" sz="30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3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8366749-C279-B1DC-5FEC-8C1459F56CE2}"/>
              </a:ext>
            </a:extLst>
          </p:cNvPr>
          <p:cNvSpPr/>
          <p:nvPr/>
        </p:nvSpPr>
        <p:spPr>
          <a:xfrm>
            <a:off x="-78059" y="6018835"/>
            <a:ext cx="14708459" cy="2210765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26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990" y="612934"/>
            <a:ext cx="6936462" cy="516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Visão Geral da Arquitetura</a:t>
            </a:r>
            <a:endParaRPr lang="en-US" sz="32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08990" y="1438751"/>
            <a:ext cx="7698819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Pipeline escalável projetado com princípios de resiliência e tolerância a falhas, integrando Apache Kafka, Spark Structured Streaming e PostgreSQL em ambiente conteinerizado.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990" y="2661761"/>
            <a:ext cx="1032272" cy="12387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47717" y="2868216"/>
            <a:ext cx="2722602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Producer Python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47717" y="3314700"/>
            <a:ext cx="646009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Geração de dados IoT simulados com Faker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90" y="3900488"/>
            <a:ext cx="1032272" cy="123872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47717" y="4106942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Kafka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447717" y="4553426"/>
            <a:ext cx="646009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Mensageria distribuída em tempo real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990" y="5139214"/>
            <a:ext cx="1032272" cy="12387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7717" y="5345668"/>
            <a:ext cx="275713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Spark Streaming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447717" y="5792153"/>
            <a:ext cx="646009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Processamento estruturado com checkpointing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990" y="6377940"/>
            <a:ext cx="1032272" cy="123872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47717" y="6584394"/>
            <a:ext cx="258079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PostgreSQL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447717" y="7030879"/>
            <a:ext cx="646009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Armazenamento persistente dos eventos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565E7B2-83F8-8177-F038-327D8CF08E09}"/>
              </a:ext>
            </a:extLst>
          </p:cNvPr>
          <p:cNvSpPr/>
          <p:nvPr/>
        </p:nvSpPr>
        <p:spPr>
          <a:xfrm>
            <a:off x="12846205" y="7672039"/>
            <a:ext cx="1784195" cy="557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9827"/>
            <a:ext cx="52231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Stack Tecnológico</a:t>
            </a:r>
            <a:endParaRPr lang="en-US" sz="3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60377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Processamento &amp; Mensageria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5392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Kafka + Zookeeper (Confluent Platform)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3443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Spark 3.5.0 Structured Streaming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1494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3.10 com Kafka-Python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95455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Biblioteca Faker para simulação de dados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260377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Infraestrutura &amp; Armazenamento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35392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PostgreSQL 15 como banco de dados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6321" y="43443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 &amp; Docker Compose para orquestração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56321" y="51494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JDBC Driver para conectividade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56321" y="595455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Checkpoints em volumes Docker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2532"/>
            <a:ext cx="76421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Fluxo de Dados do Sistema</a:t>
            </a:r>
            <a:endParaRPr lang="en-US" sz="3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3313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588181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762488"/>
            <a:ext cx="4161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Geração de Eventos IoT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252907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Producer Python gera dados simulados: temperatura, umidade, coordenadas GPS, status do dispositivo e nível de bateria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16962" y="223313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2588181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16962" y="2762488"/>
            <a:ext cx="3642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Publicação no Kafka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325290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Eventos são enviados para o tópico </a:t>
            </a: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iot.sensors</a:t>
            </a: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garantindo entrega confiável e ordenada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40133" y="223313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2588181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40133" y="2762488"/>
            <a:ext cx="3701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Consumo com Spark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325290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Spark Structured Streaming consome mensagens utilizando readStream com processamento distribuído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51013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5456396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93790" y="5630704"/>
            <a:ext cx="5995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Transformação e Enriquecimento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612112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Validação de schema, normalização de timestamps e cálculo de alertas baseados em regras de negócio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28548" y="51013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8548" y="5456396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428548" y="5630704"/>
            <a:ext cx="4970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Persistência no PostgreSQL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28548" y="612112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 processados são gravados via JDBC usando foreachBatch para garantir atomicidade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83D2886-B869-20EB-88AB-E196E05FF509}"/>
              </a:ext>
            </a:extLst>
          </p:cNvPr>
          <p:cNvSpPr/>
          <p:nvPr/>
        </p:nvSpPr>
        <p:spPr>
          <a:xfrm>
            <a:off x="12846205" y="7672039"/>
            <a:ext cx="1784195" cy="557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859" y="580311"/>
            <a:ext cx="7889081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de Dados e Lógica de Negócio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13859" y="1745694"/>
            <a:ext cx="7889081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 evento IoT é enriquecido e validado através de schema Spark antes da persistência: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13859" y="2234208"/>
            <a:ext cx="3854887" cy="2413992"/>
          </a:xfrm>
          <a:prstGeom prst="roundRect">
            <a:avLst>
              <a:gd name="adj" fmla="val 312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5908" y="2436257"/>
            <a:ext cx="342459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Campos Identificadores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15908" y="2823805"/>
            <a:ext cx="3450788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ID:</a:t>
            </a:r>
            <a:r>
              <a:rPr lang="en-US" sz="1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Identificador único do evento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15908" y="3173373"/>
            <a:ext cx="3450788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ID_DISPOSITIVO:</a:t>
            </a:r>
            <a:r>
              <a:rPr lang="en-US" sz="1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Código do sensor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15908" y="3573322"/>
            <a:ext cx="3450788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TIMESTAMP_TS:</a:t>
            </a:r>
            <a:r>
              <a:rPr lang="en-US" sz="1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Timestamp convertido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0147935" y="2234208"/>
            <a:ext cx="3855006" cy="2413992"/>
          </a:xfrm>
          <a:prstGeom prst="roundRect">
            <a:avLst>
              <a:gd name="adj" fmla="val 312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49984" y="2436257"/>
            <a:ext cx="274677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Métricas de Sensor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49984" y="2823805"/>
            <a:ext cx="3450908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TEMPERATURA:</a:t>
            </a:r>
            <a:r>
              <a:rPr lang="en-US" sz="1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Medição em °C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49984" y="3173373"/>
            <a:ext cx="3450908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UMIDADE:</a:t>
            </a:r>
            <a:r>
              <a:rPr lang="en-US" sz="1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Percentual de umidade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49984" y="3522940"/>
            <a:ext cx="3450908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BATERIA:</a:t>
            </a:r>
            <a:r>
              <a:rPr lang="en-US" sz="1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Nível de carga (%)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349984" y="3872508"/>
            <a:ext cx="3450908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STATUS:</a:t>
            </a:r>
            <a:r>
              <a:rPr lang="en-US" sz="1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Estado operacional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113859" y="4827389"/>
            <a:ext cx="7889081" cy="1777603"/>
          </a:xfrm>
          <a:prstGeom prst="roundRect">
            <a:avLst>
              <a:gd name="adj" fmla="val 4236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315908" y="5029438"/>
            <a:ext cx="30381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Localização e Alertas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315908" y="5416987"/>
            <a:ext cx="748498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LATITUDE/LONGITUDE:</a:t>
            </a:r>
            <a:r>
              <a:rPr lang="en-US" sz="1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Coordenadas GPS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315908" y="5766554"/>
            <a:ext cx="748498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ALERTA:</a:t>
            </a:r>
            <a:r>
              <a:rPr lang="en-US" sz="1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Flag calculado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315908" y="6116122"/>
            <a:ext cx="748498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DT_CARGA:</a:t>
            </a:r>
            <a:r>
              <a:rPr lang="en-US" sz="14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de processamento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6113859" y="6806684"/>
            <a:ext cx="7889081" cy="842486"/>
          </a:xfrm>
          <a:prstGeom prst="roundRect">
            <a:avLst>
              <a:gd name="adj" fmla="val 893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104930" y="6806684"/>
            <a:ext cx="7906941" cy="842486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284119" y="6941106"/>
            <a:ext cx="754856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highlight>
                  <a:srgbClr val="F2F2F2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df = df.withColumn("ALERTA",  (col("TEMPERATURA") &gt; 35) | (col("BATERIA") &lt; 15))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73957D4-7A05-3F90-53FB-5067BE89A5E2}"/>
              </a:ext>
            </a:extLst>
          </p:cNvPr>
          <p:cNvSpPr/>
          <p:nvPr/>
        </p:nvSpPr>
        <p:spPr>
          <a:xfrm>
            <a:off x="12846205" y="7672039"/>
            <a:ext cx="1784195" cy="557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039" y="543639"/>
            <a:ext cx="5047655" cy="493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Execução do Projeto</a:t>
            </a:r>
            <a:endParaRPr lang="en-US" sz="3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87147" y="1925717"/>
            <a:ext cx="6229231" cy="197406"/>
          </a:xfrm>
          <a:prstGeom prst="roundRect">
            <a:avLst>
              <a:gd name="adj" fmla="val 4201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91039" y="1728252"/>
            <a:ext cx="592336" cy="592336"/>
          </a:xfrm>
          <a:prstGeom prst="roundRect">
            <a:avLst>
              <a:gd name="adj" fmla="val 7718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152" y="1876365"/>
            <a:ext cx="296108" cy="2961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8444" y="2518053"/>
            <a:ext cx="3191113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Clone do Repositório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8444" y="2945011"/>
            <a:ext cx="613064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Faça o clone e acesse o diretório de infraestrutura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88444" y="3483054"/>
            <a:ext cx="6130647" cy="927973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78681" y="3483054"/>
            <a:ext cx="6150173" cy="927973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76087" y="3631049"/>
            <a:ext cx="5755362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highlight>
                  <a:srgbClr val="F2F2F2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clone https://github.com/gustavodhs/monitoramento-iotcd monitoramento-iot/infra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710011" y="1629608"/>
            <a:ext cx="6229231" cy="197406"/>
          </a:xfrm>
          <a:prstGeom prst="roundRect">
            <a:avLst>
              <a:gd name="adj" fmla="val 4201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413903" y="1432143"/>
            <a:ext cx="592336" cy="592336"/>
          </a:xfrm>
          <a:prstGeom prst="roundRect">
            <a:avLst>
              <a:gd name="adj" fmla="val 7718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2017" y="1580257"/>
            <a:ext cx="296108" cy="29610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11308" y="2221944"/>
            <a:ext cx="348841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Iniciar Docker Desktop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611308" y="2648903"/>
            <a:ext cx="6130647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Abra o menu iniciar, digite Docker Desktop e aguarde até visualizar "Docker is Running"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87147" y="5299353"/>
            <a:ext cx="6229231" cy="197406"/>
          </a:xfrm>
          <a:prstGeom prst="roundRect">
            <a:avLst>
              <a:gd name="adj" fmla="val 4201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691039" y="5101888"/>
            <a:ext cx="592336" cy="592336"/>
          </a:xfrm>
          <a:prstGeom prst="roundRect">
            <a:avLst>
              <a:gd name="adj" fmla="val 7718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152" y="5250001"/>
            <a:ext cx="296108" cy="29610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88444" y="5891689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Subir Serviços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888444" y="6318647"/>
            <a:ext cx="613064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Execute o comando para iniciar todos os contêineres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Shape 16"/>
          <p:cNvSpPr/>
          <p:nvPr/>
        </p:nvSpPr>
        <p:spPr>
          <a:xfrm>
            <a:off x="888444" y="6856690"/>
            <a:ext cx="6130647" cy="611981"/>
          </a:xfrm>
          <a:prstGeom prst="roundRect">
            <a:avLst>
              <a:gd name="adj" fmla="val 1355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878681" y="6856690"/>
            <a:ext cx="6150173" cy="611981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1076087" y="7004685"/>
            <a:ext cx="5755362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highlight>
                  <a:srgbClr val="F2F2F2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 compose up --build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Shape 19"/>
          <p:cNvSpPr/>
          <p:nvPr/>
        </p:nvSpPr>
        <p:spPr>
          <a:xfrm>
            <a:off x="7710011" y="5003244"/>
            <a:ext cx="6229231" cy="197406"/>
          </a:xfrm>
          <a:prstGeom prst="roundRect">
            <a:avLst>
              <a:gd name="adj" fmla="val 4201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Shape 20"/>
          <p:cNvSpPr/>
          <p:nvPr/>
        </p:nvSpPr>
        <p:spPr>
          <a:xfrm>
            <a:off x="7413903" y="4805779"/>
            <a:ext cx="592336" cy="592336"/>
          </a:xfrm>
          <a:prstGeom prst="roundRect">
            <a:avLst>
              <a:gd name="adj" fmla="val 7718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62017" y="4953893"/>
            <a:ext cx="296108" cy="296108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611308" y="5595580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Verificar Dados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22"/>
          <p:cNvSpPr/>
          <p:nvPr/>
        </p:nvSpPr>
        <p:spPr>
          <a:xfrm>
            <a:off x="7611308" y="6022538"/>
            <a:ext cx="613064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Consulte os eventos processados no PostgreSQL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Shape 23"/>
          <p:cNvSpPr/>
          <p:nvPr/>
        </p:nvSpPr>
        <p:spPr>
          <a:xfrm>
            <a:off x="7611308" y="6560582"/>
            <a:ext cx="6130647" cy="927973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Shape 24"/>
          <p:cNvSpPr/>
          <p:nvPr/>
        </p:nvSpPr>
        <p:spPr>
          <a:xfrm>
            <a:off x="7601545" y="6560582"/>
            <a:ext cx="6150173" cy="927973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 25"/>
          <p:cNvSpPr/>
          <p:nvPr/>
        </p:nvSpPr>
        <p:spPr>
          <a:xfrm>
            <a:off x="7798951" y="6708577"/>
            <a:ext cx="5755362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highlight>
                  <a:srgbClr val="F2F2F2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 exec -it infra-postgres-1 psql -U postgres -d iot -c "SELECT COUNT(*) FROM tb_sensor_evento;"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66077A75-4AB8-A630-A5E9-C74A77C849CF}"/>
              </a:ext>
            </a:extLst>
          </p:cNvPr>
          <p:cNvSpPr/>
          <p:nvPr/>
        </p:nvSpPr>
        <p:spPr>
          <a:xfrm>
            <a:off x="12846205" y="7672039"/>
            <a:ext cx="1784195" cy="557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4831" y="435888"/>
            <a:ext cx="4741783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Princípios Arquiteturais</a:t>
            </a:r>
            <a:endParaRPr lang="en-US" sz="2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54831" y="1069896"/>
            <a:ext cx="8034338" cy="1562695"/>
          </a:xfrm>
          <a:prstGeom prst="roundRect">
            <a:avLst>
              <a:gd name="adj" fmla="val 426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20923" y="1235988"/>
            <a:ext cx="475536" cy="475536"/>
          </a:xfrm>
          <a:prstGeom prst="roundRect">
            <a:avLst>
              <a:gd name="adj" fmla="val 1922690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654" y="1366718"/>
            <a:ext cx="213955" cy="2139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0923" y="1869996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Escalabilidade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20923" y="2212777"/>
            <a:ext cx="770215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Arquitetura distribuída permite escalar horizontalmente conforme volume de dados cresce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54831" y="2791063"/>
            <a:ext cx="8034338" cy="1562695"/>
          </a:xfrm>
          <a:prstGeom prst="roundRect">
            <a:avLst>
              <a:gd name="adj" fmla="val 426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20923" y="2957155"/>
            <a:ext cx="475536" cy="475536"/>
          </a:xfrm>
          <a:prstGeom prst="roundRect">
            <a:avLst>
              <a:gd name="adj" fmla="val 1922690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654" y="3087886"/>
            <a:ext cx="213955" cy="21395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0923" y="3591163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Resiliência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20923" y="3933944"/>
            <a:ext cx="770215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Checkpoints do Spark garantem recuperação automática em caso de falhas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554831" y="4512231"/>
            <a:ext cx="8034338" cy="1562695"/>
          </a:xfrm>
          <a:prstGeom prst="roundRect">
            <a:avLst>
              <a:gd name="adj" fmla="val 426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20923" y="4678323"/>
            <a:ext cx="475536" cy="475536"/>
          </a:xfrm>
          <a:prstGeom prst="roundRect">
            <a:avLst>
              <a:gd name="adj" fmla="val 1922690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654" y="4809053"/>
            <a:ext cx="213955" cy="21395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0923" y="5312331"/>
            <a:ext cx="2408396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Tolerância a Falhas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20923" y="5655112"/>
            <a:ext cx="770215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Kafka retém mensagens e Spark mantém estado para processamento confiável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554831" y="6233398"/>
            <a:ext cx="8034338" cy="1562695"/>
          </a:xfrm>
          <a:prstGeom prst="roundRect">
            <a:avLst>
              <a:gd name="adj" fmla="val 426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720923" y="6399490"/>
            <a:ext cx="475536" cy="475536"/>
          </a:xfrm>
          <a:prstGeom prst="roundRect">
            <a:avLst>
              <a:gd name="adj" fmla="val 1922690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1654" y="6530221"/>
            <a:ext cx="213955" cy="21395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20923" y="7033498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Modernidade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720923" y="7376279"/>
            <a:ext cx="770215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Stack atualizada com tecnologias de mercado para Big Data e streaming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84408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Desafios Técnicos Superados</a:t>
            </a:r>
            <a:endParaRPr lang="en-US" sz="3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5861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097524"/>
            <a:ext cx="53582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 Spark-PostgreSQL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9828" y="267866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maior desafio foi garantir que o Spark Structured Streaming consumisse corretamente do Kafka e persistisse no PostgreSQL.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39828" y="360854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Solução implementada: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39828" y="417552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Utilização da imagem </a:t>
            </a:r>
            <a:r>
              <a:rPr lang="en-US" sz="1750" dirty="0">
                <a:solidFill>
                  <a:srgbClr val="333F70"/>
                </a:solidFill>
                <a:highlight>
                  <a:srgbClr val="F2F2F2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jupyter/pyspark-notebook:spark-3.5.0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39828" y="461772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Inclusão de JARs necessários no Dockerfile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39828" y="505991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Configuração correta do JDBC driver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39828" y="550211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Implementação de foreachBatch para gravação atômica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28BCE9B-FB8E-EF44-FB5F-3428DD2D308C}"/>
              </a:ext>
            </a:extLst>
          </p:cNvPr>
          <p:cNvSpPr/>
          <p:nvPr/>
        </p:nvSpPr>
        <p:spPr>
          <a:xfrm>
            <a:off x="12846205" y="7672039"/>
            <a:ext cx="1784195" cy="557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723" y="683538"/>
            <a:ext cx="5575816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 de Melhorias</a:t>
            </a:r>
            <a:endParaRPr lang="en-US" sz="3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78773" y="1455182"/>
            <a:ext cx="22860" cy="6090880"/>
          </a:xfrm>
          <a:prstGeom prst="roundRect">
            <a:avLst>
              <a:gd name="adj" fmla="val 35450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572964" y="1660803"/>
            <a:ext cx="578763" cy="22860"/>
          </a:xfrm>
          <a:prstGeom prst="roundRect">
            <a:avLst>
              <a:gd name="adj" fmla="val 35450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61723" y="1455182"/>
            <a:ext cx="434102" cy="434102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34113" y="1491377"/>
            <a:ext cx="28932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22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343537" y="1521500"/>
            <a:ext cx="241184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Curto Prazo</a:t>
            </a:r>
            <a:endParaRPr lang="en-US" sz="18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43537" y="1938695"/>
            <a:ext cx="661154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REST para consulta de eventos recentes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43537" y="2314932"/>
            <a:ext cx="661154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Dashboards com Grafana ou Power BI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43537" y="2691170"/>
            <a:ext cx="661154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Testes unitários automatizados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572964" y="3591401"/>
            <a:ext cx="578763" cy="22860"/>
          </a:xfrm>
          <a:prstGeom prst="roundRect">
            <a:avLst>
              <a:gd name="adj" fmla="val 35450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61723" y="3385780"/>
            <a:ext cx="434102" cy="434102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234113" y="3421975"/>
            <a:ext cx="28932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2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343537" y="3452098"/>
            <a:ext cx="241184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Médio Prazo</a:t>
            </a:r>
            <a:endParaRPr lang="en-US" sz="18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343537" y="3869293"/>
            <a:ext cx="661154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Implementação de arquitetura medallion (bronze → silver → gold)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343537" y="4245531"/>
            <a:ext cx="661154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 com Data Lake (S3 ou ADLS)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343537" y="4621768"/>
            <a:ext cx="661154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 Registry do Confluent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343537" y="4998006"/>
            <a:ext cx="661154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ML para detecção de anomalias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572964" y="5898237"/>
            <a:ext cx="578763" cy="22860"/>
          </a:xfrm>
          <a:prstGeom prst="roundRect">
            <a:avLst>
              <a:gd name="adj" fmla="val 35450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161723" y="5692616"/>
            <a:ext cx="434102" cy="434102"/>
          </a:xfrm>
          <a:prstGeom prst="roundRect">
            <a:avLst>
              <a:gd name="adj" fmla="val 18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234113" y="5728811"/>
            <a:ext cx="28932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2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343537" y="5758934"/>
            <a:ext cx="241184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Longo Prazo</a:t>
            </a:r>
            <a:endParaRPr lang="en-US" sz="18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343537" y="6176129"/>
            <a:ext cx="661154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em Kubernetes para orquestração avançada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7343537" y="6552367"/>
            <a:ext cx="6611541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Migração para cloud (AWS Glue/EMR, Azure Data Factory ou Databricks)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343537" y="7237333"/>
            <a:ext cx="661154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33F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Pipeline completo de MLOps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F2E9277-C03D-577F-56C3-68CE88B8F403}"/>
              </a:ext>
            </a:extLst>
          </p:cNvPr>
          <p:cNvSpPr/>
          <p:nvPr/>
        </p:nvSpPr>
        <p:spPr>
          <a:xfrm>
            <a:off x="12846205" y="7672039"/>
            <a:ext cx="1784195" cy="557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91</TotalTime>
  <Words>707</Words>
  <Application>Microsoft Office PowerPoint</Application>
  <PresentationFormat>Personalizar</PresentationFormat>
  <Paragraphs>123</Paragraphs>
  <Slides>11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Open Sans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Gustavo Silva</dc:creator>
  <cp:lastModifiedBy>Gustavo Silva</cp:lastModifiedBy>
  <cp:revision>3</cp:revision>
  <dcterms:created xsi:type="dcterms:W3CDTF">2025-11-28T12:25:13Z</dcterms:created>
  <dcterms:modified xsi:type="dcterms:W3CDTF">2025-11-28T13:57:23Z</dcterms:modified>
</cp:coreProperties>
</file>